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3" r:id="rId2"/>
    <p:sldId id="257" r:id="rId3"/>
    <p:sldId id="258" r:id="rId4"/>
    <p:sldId id="259" r:id="rId5"/>
    <p:sldId id="260" r:id="rId6"/>
    <p:sldId id="261" r:id="rId7"/>
    <p:sldId id="265" r:id="rId8"/>
    <p:sldId id="264" r:id="rId9"/>
    <p:sldId id="268" r:id="rId10"/>
    <p:sldId id="267" r:id="rId11"/>
    <p:sldId id="26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9" autoAdjust="0"/>
    <p:restoredTop sz="90496" autoAdjust="0"/>
  </p:normalViewPr>
  <p:slideViewPr>
    <p:cSldViewPr snapToGrid="0">
      <p:cViewPr varScale="1">
        <p:scale>
          <a:sx n="85" d="100"/>
          <a:sy n="85" d="100"/>
        </p:scale>
        <p:origin x="104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5DCAE2-DBAA-4D3C-81CE-89CD3B2F85AE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8E42FE-44B7-416C-8B7D-DC578F4C96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849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Hi, my name is Kimberly and today we are going to talk about a Stained Glass Chatbot.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E42FE-44B7-416C-8B7D-DC578F4C965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359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Lastly in the statement dogs.  The chatbot correctly couldn’t predict with a probability over 50% the correct response so it answer with the default response of “Sorry, I am still learning. You can train me by providing more information”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will allow the user to either rephase their question or go to the training bot tab to train the chatbot further about dogs (if this was a real stained glass question)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E42FE-44B7-416C-8B7D-DC578F4C965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1442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Although this is a very primitive version of what a chatbot should be, it answers questions to the best of its ability (as any normal human would).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 users input more of their expertise into the training tab, the model will be able to have a broader and more decisive model to draw from so as time goes on the chatbot will be a good tool for any beginning-stained glass artist.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E42FE-44B7-416C-8B7D-DC578F4C965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6100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When you are first learning a hobby, you have a lot of questions.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Some go to classes, some go to books, and some go online to find answers.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problem arises when a student goes home from a class or reads a book or blog, they still have questions.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chatbot is aimed to help consolidate a lot of questions the user may have into a learning environment where the chatbot can help answer those questions.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E42FE-44B7-416C-8B7D-DC578F4C965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991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the chatbot to learn, initial data needs to be created.</a:t>
            </a:r>
          </a:p>
          <a:p>
            <a:endParaRPr lang="en-US" dirty="0"/>
          </a:p>
          <a:p>
            <a:r>
              <a:rPr lang="en-US" dirty="0"/>
              <a:t>For this chatbot, the data was created from gathering questions people had on social media sites like Facebook, and stained glass websites, and instructional books.</a:t>
            </a:r>
          </a:p>
          <a:p>
            <a:endParaRPr lang="en-US" dirty="0"/>
          </a:p>
          <a:p>
            <a:r>
              <a:rPr lang="en-US" dirty="0"/>
              <a:t>With the data I gathered an </a:t>
            </a:r>
            <a:r>
              <a:rPr lang="en-US" dirty="0" err="1"/>
              <a:t>intents.json</a:t>
            </a:r>
            <a:r>
              <a:rPr lang="en-US" dirty="0"/>
              <a:t> file was created.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intents.json</a:t>
            </a:r>
            <a:r>
              <a:rPr lang="en-US" dirty="0"/>
              <a:t> file is used to initially train the model.  </a:t>
            </a:r>
          </a:p>
          <a:p>
            <a:endParaRPr lang="en-US" dirty="0"/>
          </a:p>
          <a:p>
            <a:r>
              <a:rPr lang="en-US" dirty="0"/>
              <a:t>Tags are like topics that a user may have a question about. </a:t>
            </a:r>
          </a:p>
          <a:p>
            <a:endParaRPr lang="en-US" dirty="0"/>
          </a:p>
          <a:p>
            <a:r>
              <a:rPr lang="en-US" dirty="0"/>
              <a:t>Patterns are the questions that a user may ask about that tag or topic.</a:t>
            </a:r>
          </a:p>
          <a:p>
            <a:endParaRPr lang="en-US" dirty="0"/>
          </a:p>
          <a:p>
            <a:r>
              <a:rPr lang="en-US" dirty="0"/>
              <a:t>And Responses are what the chatbot will answer with about the specific tag. There can be multiple responses to the same tag and the chatbot will randomly choose a response.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E42FE-44B7-416C-8B7D-DC578F4C965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087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we can train this data, we first process the tags and patterns. This involves creating a vocabulary of words from the patterns – which is called tokenizing. </a:t>
            </a:r>
          </a:p>
          <a:p>
            <a:endParaRPr lang="en-US" dirty="0"/>
          </a:p>
          <a:p>
            <a:r>
              <a:rPr lang="en-US" dirty="0"/>
              <a:t>We will also take the tags and create classes.  Basically taking all the tags and putting into one list.</a:t>
            </a:r>
          </a:p>
          <a:p>
            <a:endParaRPr lang="en-US" dirty="0"/>
          </a:p>
          <a:p>
            <a:r>
              <a:rPr lang="en-US" dirty="0"/>
              <a:t>Once we have the words and classes, we take our patterns and feed them into our model and output the class respective to those patterns.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E42FE-44B7-416C-8B7D-DC578F4C965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2870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model was built using the Sequential class in </a:t>
            </a:r>
            <a:r>
              <a:rPr lang="en-US" dirty="0" err="1"/>
              <a:t>Tensorflow’s</a:t>
            </a:r>
            <a:r>
              <a:rPr lang="en-US" dirty="0"/>
              <a:t> </a:t>
            </a:r>
            <a:r>
              <a:rPr lang="en-US" dirty="0" err="1"/>
              <a:t>Keras</a:t>
            </a:r>
            <a:r>
              <a:rPr lang="en-US" dirty="0"/>
              <a:t>. It has 3 layers and uses some dropout layers to help with overfitting the data between the layers.</a:t>
            </a:r>
          </a:p>
          <a:p>
            <a:endParaRPr lang="en-US" dirty="0"/>
          </a:p>
          <a:p>
            <a:r>
              <a:rPr lang="en-US" dirty="0"/>
              <a:t>The model trained 22,358 words and after 200 epochs (or full passes over the training data) we got down to a loss value of 0.0315 and 100% accuracy (although this may slightly change each time the model is retrained).</a:t>
            </a:r>
          </a:p>
          <a:p>
            <a:endParaRPr lang="en-US" dirty="0"/>
          </a:p>
          <a:p>
            <a:r>
              <a:rPr lang="en-US" dirty="0"/>
              <a:t>The lower the loss value and closer to 0, the closer the predictions are to the true tags.</a:t>
            </a:r>
          </a:p>
          <a:p>
            <a:endParaRPr lang="en-US" dirty="0"/>
          </a:p>
          <a:p>
            <a:r>
              <a:rPr lang="en-US" dirty="0"/>
              <a:t>The model is then saved for the chatbot to use.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E42FE-44B7-416C-8B7D-DC578F4C96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2650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the Analysis of the model, we are ready to begin the testing phase.</a:t>
            </a:r>
          </a:p>
          <a:p>
            <a:endParaRPr lang="en-US" dirty="0"/>
          </a:p>
          <a:p>
            <a:r>
              <a:rPr lang="en-US" dirty="0"/>
              <a:t>The testing phase is really the user using the chatbot to ask questions to see if we get the appropriate answers.</a:t>
            </a:r>
          </a:p>
          <a:p>
            <a:endParaRPr lang="en-US" dirty="0"/>
          </a:p>
          <a:p>
            <a:r>
              <a:rPr lang="en-US" dirty="0"/>
              <a:t>Let’s go through the example we have here</a:t>
            </a:r>
          </a:p>
          <a:p>
            <a:endParaRPr lang="en-US" dirty="0"/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first question is basically “Hi”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response we got was “How are you” back.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chatbot correctly found with a probability of 99.9% the tag  “greeting”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 you can see in the </a:t>
            </a:r>
            <a:r>
              <a:rPr lang="en-US" sz="1800" b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intents.json</a:t>
            </a:r>
            <a:r>
              <a:rPr lang="en-US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file the tag “greeting” had the patterns “hi”, “hello” and “hey”. From this you can see why the chatbot found the correct tag with such a high probability.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E42FE-44B7-416C-8B7D-DC578F4C965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8099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the next question “</a:t>
            </a:r>
            <a:r>
              <a:rPr lang="en-US" sz="1800" b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</a:t>
            </a:r>
            <a:r>
              <a:rPr lang="en-US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beginner, how do I begin”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b="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chatbot correctly responded with “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To start, you just need a glass cutter, </a:t>
            </a:r>
            <a:r>
              <a:rPr lang="en-US" sz="28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grozer</a:t>
            </a: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pliers, soldering iron, solder, copper foil, flux, and a fid”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2800" b="0" dirty="0">
              <a:solidFill>
                <a:srgbClr val="A31515"/>
              </a:solidFill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800" b="0" dirty="0">
                <a:solidFill>
                  <a:srgbClr val="A31515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It correctly predicted the tag “supply” with a 92.5% probability.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E42FE-44B7-416C-8B7D-DC578F4C965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746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next question: “My foils keeps coming off. How do I fix this?”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chatbot correctly responded with “Could be too much flux. try using a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q-tip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apply the flux.”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 correctly predicted the tag “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foilproblems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 with a 99.8% probability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E42FE-44B7-416C-8B7D-DC578F4C965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9814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this next question “Can I fly to the moon?”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chatbot incorrectly predicted the tag “skill” with a 92.4% probability.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Here the user could go into the training bot tab a help retrain the chatbot about flying to the moon.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8E42FE-44B7-416C-8B7D-DC578F4C965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405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7952E-AD0F-C7F9-F29E-CF05C8CE02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F94A3C-9B1A-5724-449D-4425D96A92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09A56-EDCC-04A6-4B1A-943F616A2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E40EE-C903-40EA-AB76-24BDA8ED0EAB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CFC00C-79F3-973F-99E4-90F2DD760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2AA44-850A-CFF6-EFE2-BA8A22B6F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242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282C8-FB90-D1A0-8670-01E888E7D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8BCEEC-4841-1D24-9862-3EB97AE8B5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CF7F1C-67A2-D18C-FFEE-D7ACCA56D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E40EE-C903-40EA-AB76-24BDA8ED0EAB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58496-9F58-C547-75CD-232AD06E1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7F6595-8D68-2658-51BB-629E9E1E6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781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1D187C-E3E3-AAFC-64A0-418E9AFEE9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97559B-E6CE-99BA-EBA8-FA55D0823D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4E2985-B585-4320-1EE4-58CBF9D33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E40EE-C903-40EA-AB76-24BDA8ED0EAB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8DDC55-01CC-1FF1-19FC-01549166F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35977C-484F-56A7-2497-D656FC34A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75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6B0D9-0553-6B9D-D8A4-813F3FAA7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166C4-6365-F0CB-5284-7183FEDE76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9BE9D-1AB7-7649-3E46-80CBD5E7A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E40EE-C903-40EA-AB76-24BDA8ED0EAB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AFC1C8-020F-8B1D-B879-1A53EDE2E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2567C0-AF9D-0B7F-32C6-16E8D82AD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658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72753-BAB8-3033-0816-D30DF4257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3E1EFF-9360-BDE9-DB16-F664E34490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83F7B8-AC34-E801-D202-360DEBE9E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E40EE-C903-40EA-AB76-24BDA8ED0EAB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71C4E2-E897-DF53-5D38-F567075D5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936FA7-CE29-482C-DF40-77F9B0C50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722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558C7-FAA2-F18E-B9B8-D00F58350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A0EB8-C5DA-5C61-D72A-6D7919E80F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030751-7570-95D3-149F-5A47EBFE93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2AA777-C9E0-C554-261F-6A56B23C3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E40EE-C903-40EA-AB76-24BDA8ED0EAB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AEFB3A-E369-4AC0-5228-A0981E9BF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34362D-5617-E786-075A-E43DDEB77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972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733A4-3F60-F9A2-3AA8-A16B665DB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B74A22-F16E-11A1-B811-922FFE8A68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C756D0-2B56-E647-D67A-66E9D1CD6D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DEAD27-DC9A-21F8-B998-84677521E9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A17BAE-C7F9-27F5-97C5-CB53541751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877B44-9A90-919F-0E55-9A7925C54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E40EE-C903-40EA-AB76-24BDA8ED0EAB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8BAA98-2293-B64D-4C3D-A6D74E7BC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2357FD-25DC-5634-740B-1F2F7443A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490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91D73-619F-8642-E7CB-3E934DE4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5918FD-67BA-9750-5E1B-004A4FC52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E40EE-C903-40EA-AB76-24BDA8ED0EAB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EDC43F-B550-9FA3-6351-1B9D67716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094D4C-808C-AFBA-2E79-B1B09FDED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54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BA7D40-BFE4-2811-D224-D34A86D96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E40EE-C903-40EA-AB76-24BDA8ED0EAB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481EAF-C792-85F1-10F6-CC4387111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F1D581-31BF-746C-3228-ADF6A7FDE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236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3BA2C-CA6F-3CD8-1A67-BF10AA670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5BAB0-A3DF-2680-E664-5FBF4D15F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0956D3-4D85-41DF-B12F-545FE3435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40227-DAD9-7748-9B0B-8BA767941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E40EE-C903-40EA-AB76-24BDA8ED0EAB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2B0C8D-80DA-F6EE-4EE6-4ED126AD6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F02318-0022-29DB-B405-B6610A6C0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394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89143-42C2-0950-BD18-11AF68378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69A6C9-7F27-BA93-FC07-6C526FBC88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BA335C-671C-B379-F3B6-1417D3E53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C9BE10-B569-773E-C7D4-CEA816B73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E40EE-C903-40EA-AB76-24BDA8ED0EAB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574545-A0AB-90C6-CFDB-B9F62D061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BFAEA5-0776-7F39-3A88-911BC9CEC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047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C4708A-8DEB-DBC7-D21E-0B36C23D0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FBB6D5-BC0D-66D7-40E1-569DE7C476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5437D-89C5-499A-4351-00FE1A1F83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E40EE-C903-40EA-AB76-24BDA8ED0EAB}" type="datetimeFigureOut">
              <a:rPr lang="en-US" smtClean="0"/>
              <a:t>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1CFD72-A539-72EF-E93F-2CD622ABC6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EF2118-C727-75C3-4844-8B9E897DA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B58019-26B4-4908-9C4F-46CB5FD4D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161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911BE883-46B4-412C-B6C3-88A2FF74B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D87ECC-7709-80F2-F726-2B6BFEABCCA7}"/>
              </a:ext>
            </a:extLst>
          </p:cNvPr>
          <p:cNvSpPr txBox="1"/>
          <p:nvPr/>
        </p:nvSpPr>
        <p:spPr>
          <a:xfrm>
            <a:off x="9431675" y="629266"/>
            <a:ext cx="2281115" cy="1676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latin typeface="+mj-lt"/>
                <a:ea typeface="+mj-ea"/>
                <a:cs typeface="+mj-cs"/>
              </a:rPr>
              <a:t>Stained Glass Chatbot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77D1452-F0B7-431E-9A24-D3F7103D8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082355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6CDD06-F78C-8C63-41B6-0C2DABCEC9B3}"/>
              </a:ext>
            </a:extLst>
          </p:cNvPr>
          <p:cNvSpPr txBox="1"/>
          <p:nvPr/>
        </p:nvSpPr>
        <p:spPr>
          <a:xfrm>
            <a:off x="9431675" y="2438401"/>
            <a:ext cx="2281113" cy="3779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By: Kimberly Cable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618E57-21F1-2298-16DD-4B7C3C924D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1883" y="682562"/>
            <a:ext cx="6888861" cy="55353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854A3F74-1A01-613C-4CB6-FAA53D22BD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665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86"/>
    </mc:Choice>
    <mc:Fallback xmlns="">
      <p:transition spd="slow" advTm="77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210C32-CBB3-165C-7434-59280E2DD8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94700" y="1685375"/>
            <a:ext cx="6048965" cy="485778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BCDB312-1576-D236-699A-5C854CD9DB7A}"/>
              </a:ext>
            </a:extLst>
          </p:cNvPr>
          <p:cNvSpPr txBox="1"/>
          <p:nvPr/>
        </p:nvSpPr>
        <p:spPr>
          <a:xfrm>
            <a:off x="6096000" y="813151"/>
            <a:ext cx="2845981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B70896A-77EB-9336-F55A-B1021943876B}"/>
              </a:ext>
            </a:extLst>
          </p:cNvPr>
          <p:cNvGrpSpPr/>
          <p:nvPr/>
        </p:nvGrpSpPr>
        <p:grpSpPr>
          <a:xfrm>
            <a:off x="366921" y="256067"/>
            <a:ext cx="2984457" cy="1122652"/>
            <a:chOff x="366921" y="256067"/>
            <a:chExt cx="2984457" cy="112265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1991002-BB48-C5AF-0176-90BD69BDA3CB}"/>
                </a:ext>
              </a:extLst>
            </p:cNvPr>
            <p:cNvSpPr/>
            <p:nvPr/>
          </p:nvSpPr>
          <p:spPr>
            <a:xfrm>
              <a:off x="366921" y="256067"/>
              <a:ext cx="2984457" cy="11226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8EF6B34-F738-6BC7-633C-DA2A39E47181}"/>
                </a:ext>
              </a:extLst>
            </p:cNvPr>
            <p:cNvSpPr txBox="1"/>
            <p:nvPr/>
          </p:nvSpPr>
          <p:spPr>
            <a:xfrm>
              <a:off x="627134" y="309562"/>
              <a:ext cx="24640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/>
                <a:t>Testing</a:t>
              </a:r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F691D29-F59F-4779-0FB9-2508F89340FD}"/>
              </a:ext>
            </a:extLst>
          </p:cNvPr>
          <p:cNvCxnSpPr>
            <a:cxnSpLocks/>
          </p:cNvCxnSpPr>
          <p:nvPr/>
        </p:nvCxnSpPr>
        <p:spPr>
          <a:xfrm flipH="1">
            <a:off x="2794715" y="1325225"/>
            <a:ext cx="4109668" cy="344417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8" name="Audio 27">
            <a:hlinkClick r:id="" action="ppaction://media"/>
            <a:extLst>
              <a:ext uri="{FF2B5EF4-FFF2-40B4-BE49-F238E27FC236}">
                <a16:creationId xmlns:a16="http://schemas.microsoft.com/office/drawing/2014/main" id="{C0755149-7F3A-0E55-C84F-9ED59E663D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8E99428-9723-F9D8-E32A-1E0BD2A8B644}"/>
              </a:ext>
            </a:extLst>
          </p:cNvPr>
          <p:cNvSpPr/>
          <p:nvPr/>
        </p:nvSpPr>
        <p:spPr>
          <a:xfrm>
            <a:off x="1094703" y="4822889"/>
            <a:ext cx="5632175" cy="641221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092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864"/>
    </mc:Choice>
    <mc:Fallback xmlns="">
      <p:transition spd="slow" advTm="368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56775FD-30B8-A671-6141-D5456624B283}"/>
              </a:ext>
            </a:extLst>
          </p:cNvPr>
          <p:cNvSpPr/>
          <p:nvPr/>
        </p:nvSpPr>
        <p:spPr>
          <a:xfrm>
            <a:off x="314960" y="224071"/>
            <a:ext cx="4897120" cy="16860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269601-37F1-52E0-CCFC-B3ED528758EB}"/>
              </a:ext>
            </a:extLst>
          </p:cNvPr>
          <p:cNvSpPr txBox="1"/>
          <p:nvPr/>
        </p:nvSpPr>
        <p:spPr>
          <a:xfrm>
            <a:off x="621748" y="466912"/>
            <a:ext cx="428354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Conclusion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836422-D469-D9E4-D6B8-5C27BFF770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29996" y="1504054"/>
            <a:ext cx="5936912" cy="47745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E34A55C-0D90-1F13-0BA8-AD05810E59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693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530"/>
    </mc:Choice>
    <mc:Fallback xmlns="">
      <p:transition spd="slow" advTm="32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AFC1D92B-92F3-1688-B1AF-A9BE5D7090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325284" y="639174"/>
            <a:ext cx="2748944" cy="5906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9AC3332C-0BE3-3427-3F85-9ACBA1A244A1}"/>
              </a:ext>
            </a:extLst>
          </p:cNvPr>
          <p:cNvSpPr/>
          <p:nvPr/>
        </p:nvSpPr>
        <p:spPr>
          <a:xfrm rot="14327837">
            <a:off x="1361767" y="1716227"/>
            <a:ext cx="2130232" cy="2108505"/>
          </a:xfrm>
          <a:prstGeom prst="wedgeEllipseCallou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1A930ADC-05DE-89F2-3F92-316D2D64123E}"/>
              </a:ext>
            </a:extLst>
          </p:cNvPr>
          <p:cNvSpPr/>
          <p:nvPr/>
        </p:nvSpPr>
        <p:spPr>
          <a:xfrm rot="651750">
            <a:off x="7114311" y="193952"/>
            <a:ext cx="2673412" cy="1801754"/>
          </a:xfrm>
          <a:prstGeom prst="wedgeEllipseCallou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8E5E1A-768D-0A74-05A4-1C7BC489E058}"/>
              </a:ext>
            </a:extLst>
          </p:cNvPr>
          <p:cNvSpPr txBox="1"/>
          <p:nvPr/>
        </p:nvSpPr>
        <p:spPr>
          <a:xfrm>
            <a:off x="7215807" y="910163"/>
            <a:ext cx="2470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do I need to start?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418EE8-2FE3-429B-FEE2-4F2F4F449252}"/>
              </a:ext>
            </a:extLst>
          </p:cNvPr>
          <p:cNvSpPr txBox="1"/>
          <p:nvPr/>
        </p:nvSpPr>
        <p:spPr>
          <a:xfrm>
            <a:off x="1492460" y="2497992"/>
            <a:ext cx="1868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anyone do it?</a:t>
            </a:r>
          </a:p>
        </p:txBody>
      </p:sp>
      <p:sp>
        <p:nvSpPr>
          <p:cNvPr id="10" name="Speech Bubble: Oval 9">
            <a:extLst>
              <a:ext uri="{FF2B5EF4-FFF2-40B4-BE49-F238E27FC236}">
                <a16:creationId xmlns:a16="http://schemas.microsoft.com/office/drawing/2014/main" id="{D1A2C90E-E527-3C58-A739-D75100BE9CFD}"/>
              </a:ext>
            </a:extLst>
          </p:cNvPr>
          <p:cNvSpPr/>
          <p:nvPr/>
        </p:nvSpPr>
        <p:spPr>
          <a:xfrm rot="5923111">
            <a:off x="8192324" y="3561166"/>
            <a:ext cx="2092250" cy="2617407"/>
          </a:xfrm>
          <a:prstGeom prst="wedgeEllipseCallou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FD2B82-049C-577B-88F1-7E2250E409B4}"/>
              </a:ext>
            </a:extLst>
          </p:cNvPr>
          <p:cNvSpPr txBox="1"/>
          <p:nvPr/>
        </p:nvSpPr>
        <p:spPr>
          <a:xfrm rot="310089">
            <a:off x="8037159" y="4685205"/>
            <a:ext cx="2402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 I need special tools?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B22AE61-6EB0-0B72-7CBB-F08070044B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514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692"/>
    </mc:Choice>
    <mc:Fallback xmlns="">
      <p:transition spd="slow" advTm="316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51F85CC-6E3B-80D8-BBC6-551D82640FF9}"/>
              </a:ext>
            </a:extLst>
          </p:cNvPr>
          <p:cNvSpPr/>
          <p:nvPr/>
        </p:nvSpPr>
        <p:spPr>
          <a:xfrm>
            <a:off x="172129" y="4846321"/>
            <a:ext cx="2753360" cy="16993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A417B5-C004-12D4-F0A5-C399E5D523CC}"/>
              </a:ext>
            </a:extLst>
          </p:cNvPr>
          <p:cNvSpPr txBox="1"/>
          <p:nvPr/>
        </p:nvSpPr>
        <p:spPr>
          <a:xfrm>
            <a:off x="585565" y="5095847"/>
            <a:ext cx="19264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217259-B1AB-0D17-5862-78A6303E5A2E}"/>
              </a:ext>
            </a:extLst>
          </p:cNvPr>
          <p:cNvSpPr txBox="1"/>
          <p:nvPr/>
        </p:nvSpPr>
        <p:spPr>
          <a:xfrm>
            <a:off x="3942080" y="458063"/>
            <a:ext cx="4145280" cy="61247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"intents"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{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"tag"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"greeting"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"patterns"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"Hi"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"Hey"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],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"responses"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"Hi"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"How are you?"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},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{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"tag"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"goodbye"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"patterns"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"Bye"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"See you later"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"Goodbye"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],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14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"responses"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"See you!"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"Have a nice day!"</a:t>
            </a:r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"Bye"</a:t>
            </a:r>
            <a:endParaRPr 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</a:t>
            </a:r>
          </a:p>
          <a:p>
            <a:r>
              <a:rPr 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},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8134CAB-ADF2-1848-8B04-E3614ADA35E9}"/>
              </a:ext>
            </a:extLst>
          </p:cNvPr>
          <p:cNvCxnSpPr>
            <a:cxnSpLocks/>
          </p:cNvCxnSpPr>
          <p:nvPr/>
        </p:nvCxnSpPr>
        <p:spPr>
          <a:xfrm flipH="1">
            <a:off x="6238240" y="966787"/>
            <a:ext cx="2722880" cy="32353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E171374-8DF6-806B-C668-97D042E16DA6}"/>
              </a:ext>
            </a:extLst>
          </p:cNvPr>
          <p:cNvSpPr txBox="1"/>
          <p:nvPr/>
        </p:nvSpPr>
        <p:spPr>
          <a:xfrm>
            <a:off x="9098280" y="643621"/>
            <a:ext cx="2845981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Tag</a:t>
            </a:r>
            <a:r>
              <a:rPr lang="en-US" dirty="0"/>
              <a:t>: topics that a user may query about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B9E22F3-965C-D31A-7661-AB065B84A739}"/>
              </a:ext>
            </a:extLst>
          </p:cNvPr>
          <p:cNvCxnSpPr>
            <a:cxnSpLocks/>
          </p:cNvCxnSpPr>
          <p:nvPr/>
        </p:nvCxnSpPr>
        <p:spPr>
          <a:xfrm flipH="1" flipV="1">
            <a:off x="5638800" y="1799044"/>
            <a:ext cx="3037840" cy="56279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FAC0046-2BDF-A90F-82FF-6B516504AE8B}"/>
              </a:ext>
            </a:extLst>
          </p:cNvPr>
          <p:cNvSpPr txBox="1"/>
          <p:nvPr/>
        </p:nvSpPr>
        <p:spPr>
          <a:xfrm>
            <a:off x="8798560" y="2080441"/>
            <a:ext cx="2845981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Patterns</a:t>
            </a:r>
            <a:r>
              <a:rPr lang="en-US" dirty="0"/>
              <a:t>: queries that a user may ask about a tag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564D9AA-81BE-D346-E5DC-B01F919922A6}"/>
              </a:ext>
            </a:extLst>
          </p:cNvPr>
          <p:cNvCxnSpPr>
            <a:cxnSpLocks/>
          </p:cNvCxnSpPr>
          <p:nvPr/>
        </p:nvCxnSpPr>
        <p:spPr>
          <a:xfrm flipH="1" flipV="1">
            <a:off x="5943600" y="2954099"/>
            <a:ext cx="2306320" cy="97782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A260E70-7E92-E068-B5FD-D606563A3162}"/>
              </a:ext>
            </a:extLst>
          </p:cNvPr>
          <p:cNvSpPr txBox="1"/>
          <p:nvPr/>
        </p:nvSpPr>
        <p:spPr>
          <a:xfrm>
            <a:off x="8401730" y="3443009"/>
            <a:ext cx="2845981" cy="120032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Responses</a:t>
            </a:r>
            <a:r>
              <a:rPr lang="en-US" dirty="0"/>
              <a:t>: static responses that will be used for answers to the queries about the tags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81B7CC7-5663-53B2-0746-0F9CFACFFF30}"/>
              </a:ext>
            </a:extLst>
          </p:cNvPr>
          <p:cNvCxnSpPr>
            <a:cxnSpLocks/>
          </p:cNvCxnSpPr>
          <p:nvPr/>
        </p:nvCxnSpPr>
        <p:spPr>
          <a:xfrm flipV="1">
            <a:off x="1670729" y="867934"/>
            <a:ext cx="2104290" cy="42238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AC78622D-178A-163D-1963-03A56C10F3E6}"/>
              </a:ext>
            </a:extLst>
          </p:cNvPr>
          <p:cNvSpPr txBox="1"/>
          <p:nvPr/>
        </p:nvSpPr>
        <p:spPr>
          <a:xfrm>
            <a:off x="247739" y="1449773"/>
            <a:ext cx="2845981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accent1"/>
                </a:solidFill>
              </a:rPr>
              <a:t>Intents.json</a:t>
            </a:r>
            <a:r>
              <a:rPr lang="en-US" dirty="0"/>
              <a:t>: initial data for the model to learn from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89C8AF-8DD6-FEB8-BACE-E183F23B731D}"/>
              </a:ext>
            </a:extLst>
          </p:cNvPr>
          <p:cNvSpPr/>
          <p:nvPr/>
        </p:nvSpPr>
        <p:spPr>
          <a:xfrm>
            <a:off x="4028540" y="966786"/>
            <a:ext cx="3007360" cy="2772093"/>
          </a:xfrm>
          <a:prstGeom prst="rect">
            <a:avLst/>
          </a:prstGeom>
          <a:solidFill>
            <a:schemeClr val="accent4">
              <a:lumMod val="20000"/>
              <a:lumOff val="80000"/>
              <a:alpha val="25098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A41507-3E8C-7776-210F-904A18550B6E}"/>
              </a:ext>
            </a:extLst>
          </p:cNvPr>
          <p:cNvSpPr/>
          <p:nvPr/>
        </p:nvSpPr>
        <p:spPr>
          <a:xfrm>
            <a:off x="4028540" y="3712459"/>
            <a:ext cx="3007360" cy="2772093"/>
          </a:xfrm>
          <a:prstGeom prst="rect">
            <a:avLst/>
          </a:prstGeom>
          <a:solidFill>
            <a:schemeClr val="accent4">
              <a:lumMod val="20000"/>
              <a:lumOff val="80000"/>
              <a:alpha val="25098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023BE6ED-A435-7471-453F-4DF5D2709A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306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220"/>
    </mc:Choice>
    <mc:Fallback xmlns="">
      <p:transition spd="slow" advTm="55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300DC25F-FC4D-0122-12B8-D67C65331F6B}"/>
              </a:ext>
            </a:extLst>
          </p:cNvPr>
          <p:cNvSpPr/>
          <p:nvPr/>
        </p:nvSpPr>
        <p:spPr>
          <a:xfrm>
            <a:off x="180086" y="172808"/>
            <a:ext cx="3721354" cy="15950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6CDDB6B-309C-95E0-3161-7D927259EEB8}"/>
              </a:ext>
            </a:extLst>
          </p:cNvPr>
          <p:cNvSpPr/>
          <p:nvPr/>
        </p:nvSpPr>
        <p:spPr>
          <a:xfrm>
            <a:off x="4770113" y="5803686"/>
            <a:ext cx="3503389" cy="86682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49B7A8C-5C95-21A0-0D14-4295BECC6C81}"/>
              </a:ext>
            </a:extLst>
          </p:cNvPr>
          <p:cNvSpPr/>
          <p:nvPr/>
        </p:nvSpPr>
        <p:spPr>
          <a:xfrm>
            <a:off x="4893945" y="172808"/>
            <a:ext cx="3503389" cy="270274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736DE5E-95E5-3A39-713B-12266696DAEC}"/>
              </a:ext>
            </a:extLst>
          </p:cNvPr>
          <p:cNvSpPr/>
          <p:nvPr/>
        </p:nvSpPr>
        <p:spPr>
          <a:xfrm>
            <a:off x="6645640" y="3061220"/>
            <a:ext cx="5366274" cy="249299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69FB40-4DD0-40CA-B749-8230D2E2B614}"/>
              </a:ext>
            </a:extLst>
          </p:cNvPr>
          <p:cNvSpPr/>
          <p:nvPr/>
        </p:nvSpPr>
        <p:spPr>
          <a:xfrm>
            <a:off x="132080" y="3061220"/>
            <a:ext cx="6392096" cy="24963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92C698-C004-746A-E089-16C8CA69FF32}"/>
              </a:ext>
            </a:extLst>
          </p:cNvPr>
          <p:cNvSpPr txBox="1"/>
          <p:nvPr/>
        </p:nvSpPr>
        <p:spPr>
          <a:xfrm>
            <a:off x="464466" y="370160"/>
            <a:ext cx="31525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Training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F1063D-AB9E-9F15-983F-E84E06149E90}"/>
              </a:ext>
            </a:extLst>
          </p:cNvPr>
          <p:cNvSpPr txBox="1"/>
          <p:nvPr/>
        </p:nvSpPr>
        <p:spPr>
          <a:xfrm>
            <a:off x="5079102" y="306308"/>
            <a:ext cx="847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Intents</a:t>
            </a:r>
            <a:endParaRPr 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EEAC89-3BBA-5D1F-8BE4-C80701A8F34F}"/>
              </a:ext>
            </a:extLst>
          </p:cNvPr>
          <p:cNvSpPr txBox="1"/>
          <p:nvPr/>
        </p:nvSpPr>
        <p:spPr>
          <a:xfrm>
            <a:off x="6036496" y="297011"/>
            <a:ext cx="2252253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12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"tag"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"greeting"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12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"patterns"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"Hi"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"Hey"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],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12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"responses"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"Hi"</a:t>
            </a:r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"How are you?"</a:t>
            </a:r>
            <a:endParaRPr lang="en-US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</a:t>
            </a:r>
          </a:p>
          <a:p>
            <a:r>
              <a:rPr lang="en-US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},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5658E6-B788-82E2-57A8-A37D7DA6EA86}"/>
              </a:ext>
            </a:extLst>
          </p:cNvPr>
          <p:cNvSpPr txBox="1"/>
          <p:nvPr/>
        </p:nvSpPr>
        <p:spPr>
          <a:xfrm>
            <a:off x="253544" y="3511084"/>
            <a:ext cx="61468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[',', '50/50', '60/40', 'a', 'anyone', 'are', 'artistic', 'awesome', 'be', 'beginner', 'best', 'break', 'buy', 'bye', 'can', 'circle', 'cool', 'copper', 'curve', 'cut', 'cutting', 'decorative', 'diamond', 'do', 'doe', 'dot', 'fit', 'fitting', 'flux', 'fluxing', 'foil', 'for', 'get', 'glass', 'go', 'good', 'goodbye', 'grinder', 'have', 'hello', 'here', 'hey', 'hi', 'hole', 'how', '</a:t>
            </a:r>
            <a:r>
              <a:rPr lang="en-US" sz="1200" dirty="0" err="1"/>
              <a:t>i</a:t>
            </a:r>
            <a:r>
              <a:rPr lang="en-US" sz="1200" dirty="0"/>
              <a:t>', 'in', 'into', 'intricate', 'is', 'jewelry', 'kind', 'later', 'line', 'measurement', 'moon', 'my', "</a:t>
            </a:r>
            <a:r>
              <a:rPr lang="en-US" sz="1200" dirty="0" err="1"/>
              <a:t>n't</a:t>
            </a:r>
            <a:r>
              <a:rPr lang="en-US" sz="1200" dirty="0"/>
              <a:t>", 'name', 'need', 'not', 'of', 'off', 'on', 'paint', 'peal', 'piece', 'place', 'pretty', 'saw', 'score', 'see', 'should', 'size', 'solder', 'soldering', 'splinter', 'stained', 'start', 'sticking', 'supply', 'talent', 'taurus', 'thank', 'thanks', 'the', 'there', 'this', 'to', 'trying', 'use', 'wavy', 'we', 'what', '</a:t>
            </a:r>
            <a:r>
              <a:rPr lang="en-US" sz="1200" dirty="0" err="1"/>
              <a:t>whats</a:t>
            </a:r>
            <a:r>
              <a:rPr lang="en-US" sz="1200" dirty="0"/>
              <a:t>', 'when', 'where', 'who', 'why', 'window', 'with', 'you']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0A73FD-F478-C27F-ACF7-FA0DDABE10BB}"/>
              </a:ext>
            </a:extLst>
          </p:cNvPr>
          <p:cNvSpPr txBox="1"/>
          <p:nvPr/>
        </p:nvSpPr>
        <p:spPr>
          <a:xfrm>
            <a:off x="6796144" y="3655183"/>
            <a:ext cx="511487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['breaks', 'circle', '</a:t>
            </a:r>
            <a:r>
              <a:rPr lang="en-US" sz="1200" dirty="0" err="1"/>
              <a:t>copperfoil</a:t>
            </a:r>
            <a:r>
              <a:rPr lang="en-US" sz="1200" dirty="0"/>
              <a:t>', 'decorative', 'drilling', 'flux', '</a:t>
            </a:r>
            <a:r>
              <a:rPr lang="en-US" sz="1200" dirty="0" err="1"/>
              <a:t>foilproblems</a:t>
            </a:r>
            <a:r>
              <a:rPr lang="en-US" sz="1200" dirty="0"/>
              <a:t>', 'goodbye', 'greeting', 'grinder', 'measurements', 'moon', 'name', 'occupation', 'paint', 'saw', 'shopping', 'skill', 'solder', 'splinters', '</a:t>
            </a:r>
            <a:r>
              <a:rPr lang="en-US" sz="1200" dirty="0" err="1"/>
              <a:t>stainedglass</a:t>
            </a:r>
            <a:r>
              <a:rPr lang="en-US" sz="1200" dirty="0"/>
              <a:t>', 'supply', 'thanks']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12FA138-2F03-5509-A89F-71ADF37186A2}"/>
              </a:ext>
            </a:extLst>
          </p:cNvPr>
          <p:cNvCxnSpPr>
            <a:cxnSpLocks/>
          </p:cNvCxnSpPr>
          <p:nvPr/>
        </p:nvCxnSpPr>
        <p:spPr>
          <a:xfrm flipH="1">
            <a:off x="2987266" y="1158240"/>
            <a:ext cx="1603692" cy="175177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DFAE415-393A-4968-FA43-3D75718A726F}"/>
              </a:ext>
            </a:extLst>
          </p:cNvPr>
          <p:cNvCxnSpPr>
            <a:cxnSpLocks/>
          </p:cNvCxnSpPr>
          <p:nvPr/>
        </p:nvCxnSpPr>
        <p:spPr>
          <a:xfrm>
            <a:off x="8719279" y="1158240"/>
            <a:ext cx="1308286" cy="17173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DF3BF0A-A6E8-A036-F6B7-A22181D5DCD7}"/>
              </a:ext>
            </a:extLst>
          </p:cNvPr>
          <p:cNvCxnSpPr>
            <a:cxnSpLocks/>
          </p:cNvCxnSpPr>
          <p:nvPr/>
        </p:nvCxnSpPr>
        <p:spPr>
          <a:xfrm>
            <a:off x="2811145" y="5686499"/>
            <a:ext cx="1760855" cy="71756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FAA0DC0-779D-03F0-F6D7-02DAE314849E}"/>
              </a:ext>
            </a:extLst>
          </p:cNvPr>
          <p:cNvCxnSpPr>
            <a:cxnSpLocks/>
          </p:cNvCxnSpPr>
          <p:nvPr/>
        </p:nvCxnSpPr>
        <p:spPr>
          <a:xfrm flipH="1">
            <a:off x="8522905" y="5743183"/>
            <a:ext cx="1819975" cy="6755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9772950-EA7D-2CC1-D5D9-F4F6F1C260F2}"/>
              </a:ext>
            </a:extLst>
          </p:cNvPr>
          <p:cNvSpPr txBox="1"/>
          <p:nvPr/>
        </p:nvSpPr>
        <p:spPr>
          <a:xfrm>
            <a:off x="2563432" y="3095675"/>
            <a:ext cx="802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Words</a:t>
            </a:r>
            <a:endParaRPr lang="en-US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2AF106B-B512-8340-31B5-307C32EA4FE3}"/>
              </a:ext>
            </a:extLst>
          </p:cNvPr>
          <p:cNvSpPr txBox="1"/>
          <p:nvPr/>
        </p:nvSpPr>
        <p:spPr>
          <a:xfrm>
            <a:off x="8719279" y="3179372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Classes</a:t>
            </a:r>
            <a:endParaRPr lang="en-US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4C16AE0-3B93-08AF-8F04-C64D3FEDFBBE}"/>
              </a:ext>
            </a:extLst>
          </p:cNvPr>
          <p:cNvSpPr txBox="1"/>
          <p:nvPr/>
        </p:nvSpPr>
        <p:spPr>
          <a:xfrm>
            <a:off x="6096000" y="6059658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Model</a:t>
            </a:r>
            <a:endParaRPr lang="en-US" b="1" dirty="0"/>
          </a:p>
        </p:txBody>
      </p:sp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0051E223-2905-A0C3-41FD-7613125A33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865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341"/>
    </mc:Choice>
    <mc:Fallback xmlns="">
      <p:transition spd="slow" advTm="323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EBA5028-0495-5667-F43C-E0DE5AE4DBBC}"/>
              </a:ext>
            </a:extLst>
          </p:cNvPr>
          <p:cNvSpPr/>
          <p:nvPr/>
        </p:nvSpPr>
        <p:spPr>
          <a:xfrm>
            <a:off x="7386320" y="1188719"/>
            <a:ext cx="3992880" cy="16154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CBB087-C1B1-0F5F-D627-771519DB1BAE}"/>
              </a:ext>
            </a:extLst>
          </p:cNvPr>
          <p:cNvSpPr txBox="1"/>
          <p:nvPr/>
        </p:nvSpPr>
        <p:spPr>
          <a:xfrm>
            <a:off x="7782290" y="1396275"/>
            <a:ext cx="32009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Analysis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C63785-BEDB-07FD-0087-25B404DE6527}"/>
              </a:ext>
            </a:extLst>
          </p:cNvPr>
          <p:cNvSpPr txBox="1"/>
          <p:nvPr/>
        </p:nvSpPr>
        <p:spPr>
          <a:xfrm>
            <a:off x="452120" y="497960"/>
            <a:ext cx="6146800" cy="313932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Model: "sequential"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_________________________________________________________________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Layer (type)                Output Shape              Param #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=================================================================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dense (Dense)               (None, 128)               12672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dropout (Dropout)           (None, 128)               0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dense_1 (Dense)             (None, 64)                8256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dropout_1 (Dropout)         (None, 64)                0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dense_2 (Dense)             (None, 22)                1430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=================================================================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Total params: 22,358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Trainable params: 22,358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Non-trainable params: 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649B91-7438-D807-43DB-E71915A30AEC}"/>
              </a:ext>
            </a:extLst>
          </p:cNvPr>
          <p:cNvSpPr txBox="1"/>
          <p:nvPr/>
        </p:nvSpPr>
        <p:spPr>
          <a:xfrm>
            <a:off x="5125720" y="4236382"/>
            <a:ext cx="6146800" cy="21236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Epoch 195/200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14/14 [==============================] - 0s 769us/step - loss: 0.0563 - accuracy: 0.9857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Epoch 196/200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14/14 [==============================] - 0s 769us/step - loss: 0.0612 - accuracy: 0.9714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Epoch 197/200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14/14 [==============================] - 0s 846us/step - loss: 0.0846 - accuracy: 0.9714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Epoch 198/200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14/14 [==============================] - 0s 769us/step - loss: 0.0692 - accuracy: 0.9857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Epoch 199/200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14/14 [==============================] - 0s 762us/step - loss: 0.0340 - accuracy: 0.9857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Epoch 200/200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14/14 [==============================] - 0s 808us/step - loss: 0.0315 - accuracy: 1.0000</a:t>
            </a:r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B6013878-CE7A-49CA-65B6-F9758339E1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537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608"/>
    </mc:Choice>
    <mc:Fallback xmlns="">
      <p:transition spd="slow" advTm="496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210C32-CBB3-165C-7434-59280E2DD8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9238" y="1733592"/>
            <a:ext cx="6031298" cy="486834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63FFDF-EBB9-BCB1-5343-2B836A080DD5}"/>
              </a:ext>
            </a:extLst>
          </p:cNvPr>
          <p:cNvSpPr txBox="1"/>
          <p:nvPr/>
        </p:nvSpPr>
        <p:spPr>
          <a:xfrm>
            <a:off x="5994643" y="990767"/>
            <a:ext cx="2845981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[('greeting', '0.99946314')]</a:t>
            </a:r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19A8662-2BB8-29B6-D6D7-31C09E559EDE}"/>
              </a:ext>
            </a:extLst>
          </p:cNvPr>
          <p:cNvCxnSpPr>
            <a:cxnSpLocks/>
          </p:cNvCxnSpPr>
          <p:nvPr/>
        </p:nvCxnSpPr>
        <p:spPr>
          <a:xfrm>
            <a:off x="7579180" y="1550504"/>
            <a:ext cx="1362801" cy="141798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8711743-AF1C-922E-0C5F-C5F97F0FE884}"/>
              </a:ext>
            </a:extLst>
          </p:cNvPr>
          <p:cNvGrpSpPr/>
          <p:nvPr/>
        </p:nvGrpSpPr>
        <p:grpSpPr>
          <a:xfrm>
            <a:off x="366921" y="256067"/>
            <a:ext cx="2984457" cy="1122652"/>
            <a:chOff x="366921" y="256067"/>
            <a:chExt cx="2984457" cy="112265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F1FBC0B-9530-B772-47B5-CE3192D8D3C9}"/>
                </a:ext>
              </a:extLst>
            </p:cNvPr>
            <p:cNvSpPr/>
            <p:nvPr/>
          </p:nvSpPr>
          <p:spPr>
            <a:xfrm>
              <a:off x="366921" y="256067"/>
              <a:ext cx="2984457" cy="11226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B219E27-7B6F-D984-ECB9-C9AF7B6686A7}"/>
                </a:ext>
              </a:extLst>
            </p:cNvPr>
            <p:cNvSpPr txBox="1"/>
            <p:nvPr/>
          </p:nvSpPr>
          <p:spPr>
            <a:xfrm>
              <a:off x="627134" y="309562"/>
              <a:ext cx="24640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/>
                <a:t>Testing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0DAB7291-E4F2-EA21-1C01-F28742393264}"/>
              </a:ext>
            </a:extLst>
          </p:cNvPr>
          <p:cNvSpPr txBox="1"/>
          <p:nvPr/>
        </p:nvSpPr>
        <p:spPr>
          <a:xfrm>
            <a:off x="8688064" y="1985391"/>
            <a:ext cx="3233531" cy="42473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"intents"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"tag"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"greeting"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"patterns"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"Hey"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"responses"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"Hi"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"How are you?"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},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7E296BB-0E97-B25D-AD76-7DC846454918}"/>
              </a:ext>
            </a:extLst>
          </p:cNvPr>
          <p:cNvCxnSpPr>
            <a:cxnSpLocks/>
          </p:cNvCxnSpPr>
          <p:nvPr/>
        </p:nvCxnSpPr>
        <p:spPr>
          <a:xfrm flipH="1">
            <a:off x="2584174" y="1550504"/>
            <a:ext cx="4757530" cy="151074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335B7B1D-06E7-624E-2210-D2E423925E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D13A37F-F1CF-D328-F677-EA9A5D2BFBFB}"/>
              </a:ext>
            </a:extLst>
          </p:cNvPr>
          <p:cNvSpPr/>
          <p:nvPr/>
        </p:nvSpPr>
        <p:spPr>
          <a:xfrm>
            <a:off x="159026" y="3180517"/>
            <a:ext cx="5367131" cy="582336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469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943"/>
    </mc:Choice>
    <mc:Fallback xmlns="">
      <p:transition spd="slow" advTm="479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EB209293-CBC3-BA2F-750B-C55232A857F2}"/>
              </a:ext>
            </a:extLst>
          </p:cNvPr>
          <p:cNvGrpSpPr/>
          <p:nvPr/>
        </p:nvGrpSpPr>
        <p:grpSpPr>
          <a:xfrm>
            <a:off x="4880036" y="547279"/>
            <a:ext cx="2845981" cy="369332"/>
            <a:chOff x="423959" y="4011116"/>
            <a:chExt cx="2845981" cy="36933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C4F8CD4-C7A8-BD26-A29E-23586A06E324}"/>
                </a:ext>
              </a:extLst>
            </p:cNvPr>
            <p:cNvSpPr txBox="1"/>
            <p:nvPr/>
          </p:nvSpPr>
          <p:spPr>
            <a:xfrm>
              <a:off x="423959" y="4011116"/>
              <a:ext cx="2845981" cy="369332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9DEF2E4-DCF7-1F65-1237-53DD28B2E1A4}"/>
                </a:ext>
              </a:extLst>
            </p:cNvPr>
            <p:cNvSpPr txBox="1"/>
            <p:nvPr/>
          </p:nvSpPr>
          <p:spPr>
            <a:xfrm>
              <a:off x="535069" y="4011116"/>
              <a:ext cx="262376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[('supply', '0.92462075')]</a:t>
              </a:r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D3CD4A4-1E4E-C33D-980D-324EFDB71551}"/>
              </a:ext>
            </a:extLst>
          </p:cNvPr>
          <p:cNvGrpSpPr/>
          <p:nvPr/>
        </p:nvGrpSpPr>
        <p:grpSpPr>
          <a:xfrm>
            <a:off x="366921" y="256067"/>
            <a:ext cx="2984457" cy="1122652"/>
            <a:chOff x="366921" y="256067"/>
            <a:chExt cx="2984457" cy="112265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67A75F5-43F9-5687-858E-03F4B348D98F}"/>
                </a:ext>
              </a:extLst>
            </p:cNvPr>
            <p:cNvSpPr/>
            <p:nvPr/>
          </p:nvSpPr>
          <p:spPr>
            <a:xfrm>
              <a:off x="366921" y="256067"/>
              <a:ext cx="2984457" cy="11226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2B2FCC4-8859-CC63-9F36-9BE0EEAF84C6}"/>
                </a:ext>
              </a:extLst>
            </p:cNvPr>
            <p:cNvSpPr txBox="1"/>
            <p:nvPr/>
          </p:nvSpPr>
          <p:spPr>
            <a:xfrm>
              <a:off x="627134" y="309562"/>
              <a:ext cx="24640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/>
                <a:t>Testing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7453EB96-F6AE-45CB-C08D-D298E1104CA1}"/>
              </a:ext>
            </a:extLst>
          </p:cNvPr>
          <p:cNvSpPr txBox="1"/>
          <p:nvPr/>
        </p:nvSpPr>
        <p:spPr>
          <a:xfrm>
            <a:off x="6096000" y="1378719"/>
            <a:ext cx="6096000" cy="53553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"tag"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"supply"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"patterns"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"What supplies do I need?"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"What do I need to start with?"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"supplies"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"What does a beginner need?"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"What should I get?"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"supplies"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"How do I start?"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"responses"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"At Anything Stained glass you can get a starter kit. It has everything you need."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"To start, you just need a glass cutter, </a:t>
            </a:r>
            <a:r>
              <a:rPr lang="en-US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grozer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pliers, soldering iron, solder, copper foil, flux, and a fid"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},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CEB735F-ADB6-8CA4-BB80-27F70DA0C1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4390" y="1738480"/>
            <a:ext cx="5601464" cy="4498406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5B10A2C-296E-8F28-8525-AE05D72563B1}"/>
              </a:ext>
            </a:extLst>
          </p:cNvPr>
          <p:cNvCxnSpPr>
            <a:cxnSpLocks/>
          </p:cNvCxnSpPr>
          <p:nvPr/>
        </p:nvCxnSpPr>
        <p:spPr>
          <a:xfrm>
            <a:off x="6303026" y="1086678"/>
            <a:ext cx="945913" cy="516835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523F230-42B9-2025-6690-631DE3E169D9}"/>
              </a:ext>
            </a:extLst>
          </p:cNvPr>
          <p:cNvCxnSpPr>
            <a:cxnSpLocks/>
            <a:endCxn id="2" idx="0"/>
          </p:cNvCxnSpPr>
          <p:nvPr/>
        </p:nvCxnSpPr>
        <p:spPr>
          <a:xfrm flipH="1">
            <a:off x="2831311" y="1086678"/>
            <a:ext cx="3194756" cy="166684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76854E5F-C6C3-6BCC-3FD9-892145D74811}"/>
              </a:ext>
            </a:extLst>
          </p:cNvPr>
          <p:cNvSpPr/>
          <p:nvPr/>
        </p:nvSpPr>
        <p:spPr>
          <a:xfrm>
            <a:off x="109960" y="2753521"/>
            <a:ext cx="5442701" cy="663332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A22D9DF1-111F-D180-1916-9D7DD7CFF1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986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887"/>
    </mc:Choice>
    <mc:Fallback xmlns="">
      <p:transition spd="slow" advTm="298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E69C026-B949-1059-8482-6F21D26E7A1D}"/>
              </a:ext>
            </a:extLst>
          </p:cNvPr>
          <p:cNvGrpSpPr/>
          <p:nvPr/>
        </p:nvGrpSpPr>
        <p:grpSpPr>
          <a:xfrm>
            <a:off x="4323742" y="364317"/>
            <a:ext cx="3036038" cy="646331"/>
            <a:chOff x="4493460" y="372327"/>
            <a:chExt cx="2885440" cy="64633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0B69E82-C2E3-BD43-8B6C-E1CA8D6E8A0D}"/>
                </a:ext>
              </a:extLst>
            </p:cNvPr>
            <p:cNvSpPr txBox="1"/>
            <p:nvPr/>
          </p:nvSpPr>
          <p:spPr>
            <a:xfrm>
              <a:off x="4513190" y="372327"/>
              <a:ext cx="2845981" cy="369332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12D0B4F-FAC2-B2ED-DB4F-432CA3991E6C}"/>
                </a:ext>
              </a:extLst>
            </p:cNvPr>
            <p:cNvSpPr txBox="1"/>
            <p:nvPr/>
          </p:nvSpPr>
          <p:spPr>
            <a:xfrm>
              <a:off x="4493460" y="372327"/>
              <a:ext cx="288544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[('</a:t>
              </a:r>
              <a:r>
                <a:rPr lang="en-US" sz="1800" dirty="0" err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foilproblems</a:t>
              </a: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', '0.9988248')]</a:t>
              </a:r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27CA9F6-19FA-1842-4629-785F2E3935E0}"/>
              </a:ext>
            </a:extLst>
          </p:cNvPr>
          <p:cNvGrpSpPr/>
          <p:nvPr/>
        </p:nvGrpSpPr>
        <p:grpSpPr>
          <a:xfrm>
            <a:off x="366921" y="256067"/>
            <a:ext cx="2984457" cy="1122652"/>
            <a:chOff x="366921" y="256067"/>
            <a:chExt cx="2984457" cy="112265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B13BFFC-A910-13F5-0BA2-0302C5FC856A}"/>
                </a:ext>
              </a:extLst>
            </p:cNvPr>
            <p:cNvSpPr/>
            <p:nvPr/>
          </p:nvSpPr>
          <p:spPr>
            <a:xfrm>
              <a:off x="366921" y="256067"/>
              <a:ext cx="2984457" cy="11226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6E375CC-2CB4-35DA-7723-8968ED22841D}"/>
                </a:ext>
              </a:extLst>
            </p:cNvPr>
            <p:cNvSpPr txBox="1"/>
            <p:nvPr/>
          </p:nvSpPr>
          <p:spPr>
            <a:xfrm>
              <a:off x="627134" y="309562"/>
              <a:ext cx="24640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/>
                <a:t>Testing</a:t>
              </a: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752AE04A-C0C4-62F3-AEBB-C80D37DDB5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4390" y="1738480"/>
            <a:ext cx="5601464" cy="449840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AB9D53C-3F50-17D2-8B3A-61D9CCBBD3D1}"/>
              </a:ext>
            </a:extLst>
          </p:cNvPr>
          <p:cNvSpPr txBox="1"/>
          <p:nvPr/>
        </p:nvSpPr>
        <p:spPr>
          <a:xfrm>
            <a:off x="5936181" y="1165691"/>
            <a:ext cx="6096000" cy="540147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15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"tag"</a:t>
            </a:r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5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5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foilproblems</a:t>
            </a:r>
            <a:r>
              <a:rPr lang="en-US" sz="15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15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"patterns"</a:t>
            </a:r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"copper foil"</a:t>
            </a:r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5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copperfoil</a:t>
            </a:r>
            <a:r>
              <a:rPr lang="en-US" sz="15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peels off"</a:t>
            </a:r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"foil not sticking"</a:t>
            </a:r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"My foil isn't sticking to the glass"</a:t>
            </a:r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"copper foil peels off"</a:t>
            </a:r>
            <a:endParaRPr lang="en-US" sz="15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],</a:t>
            </a:r>
          </a:p>
          <a:p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sz="1500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"responses"</a:t>
            </a:r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"Warm the glass on a light box or plate warmer. This should help with sticking"</a:t>
            </a:r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"Clean glass with warm soapy water and wipe edges with the </a:t>
            </a:r>
            <a:r>
              <a:rPr lang="en-US" sz="15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rubbig</a:t>
            </a:r>
            <a:r>
              <a:rPr lang="en-US" sz="15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alcohol. This removes all unseen oils"</a:t>
            </a:r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"The age of the foil and oxidation may be causing it. Try a new roll of foil."</a:t>
            </a:r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"It could be over burnishing.  Try burnishing in one direction and not to rub too many times"</a:t>
            </a:r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5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"Could be too much flux. try using a </a:t>
            </a:r>
            <a:r>
              <a:rPr lang="en-US" sz="15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q-tip</a:t>
            </a:r>
            <a:r>
              <a:rPr lang="en-US" sz="15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to apply the flux."</a:t>
            </a:r>
            <a:endParaRPr lang="en-US" sz="15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</a:t>
            </a:r>
          </a:p>
          <a:p>
            <a:r>
              <a:rPr lang="en-US" sz="15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},</a:t>
            </a:r>
          </a:p>
          <a:p>
            <a:endParaRPr lang="en-US" sz="15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B25007C-DBAE-09E7-328B-9E1960850246}"/>
              </a:ext>
            </a:extLst>
          </p:cNvPr>
          <p:cNvCxnSpPr>
            <a:cxnSpLocks/>
          </p:cNvCxnSpPr>
          <p:nvPr/>
        </p:nvCxnSpPr>
        <p:spPr>
          <a:xfrm>
            <a:off x="5706880" y="817393"/>
            <a:ext cx="1632142" cy="50783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5B96801-D7D2-919D-B4D5-8748831D0267}"/>
              </a:ext>
            </a:extLst>
          </p:cNvPr>
          <p:cNvCxnSpPr>
            <a:cxnSpLocks/>
          </p:cNvCxnSpPr>
          <p:nvPr/>
        </p:nvCxnSpPr>
        <p:spPr>
          <a:xfrm flipH="1">
            <a:off x="2319130" y="817393"/>
            <a:ext cx="3217423" cy="2469146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0" name="Audio 39">
            <a:hlinkClick r:id="" action="ppaction://media"/>
            <a:extLst>
              <a:ext uri="{FF2B5EF4-FFF2-40B4-BE49-F238E27FC236}">
                <a16:creationId xmlns:a16="http://schemas.microsoft.com/office/drawing/2014/main" id="{8ACB7588-C51E-6E83-89B4-9F9AD5A8F2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2E939D4-5EC4-95D6-905C-5E80AC0A8785}"/>
              </a:ext>
            </a:extLst>
          </p:cNvPr>
          <p:cNvSpPr/>
          <p:nvPr/>
        </p:nvSpPr>
        <p:spPr>
          <a:xfrm>
            <a:off x="-1" y="3389862"/>
            <a:ext cx="5632175" cy="559286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223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158"/>
    </mc:Choice>
    <mc:Fallback xmlns="">
      <p:transition spd="slow" advTm="241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E69C026-B949-1059-8482-6F21D26E7A1D}"/>
              </a:ext>
            </a:extLst>
          </p:cNvPr>
          <p:cNvGrpSpPr/>
          <p:nvPr/>
        </p:nvGrpSpPr>
        <p:grpSpPr>
          <a:xfrm>
            <a:off x="4323742" y="364317"/>
            <a:ext cx="3036038" cy="369332"/>
            <a:chOff x="4493460" y="372327"/>
            <a:chExt cx="2885440" cy="36933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0B69E82-C2E3-BD43-8B6C-E1CA8D6E8A0D}"/>
                </a:ext>
              </a:extLst>
            </p:cNvPr>
            <p:cNvSpPr txBox="1"/>
            <p:nvPr/>
          </p:nvSpPr>
          <p:spPr>
            <a:xfrm>
              <a:off x="4513190" y="372327"/>
              <a:ext cx="2845981" cy="369332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12D0B4F-FAC2-B2ED-DB4F-432CA3991E6C}"/>
                </a:ext>
              </a:extLst>
            </p:cNvPr>
            <p:cNvSpPr txBox="1"/>
            <p:nvPr/>
          </p:nvSpPr>
          <p:spPr>
            <a:xfrm>
              <a:off x="4493460" y="372327"/>
              <a:ext cx="288544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[('skill', '0.92427206')]</a:t>
              </a:r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27CA9F6-19FA-1842-4629-785F2E3935E0}"/>
              </a:ext>
            </a:extLst>
          </p:cNvPr>
          <p:cNvGrpSpPr/>
          <p:nvPr/>
        </p:nvGrpSpPr>
        <p:grpSpPr>
          <a:xfrm>
            <a:off x="366921" y="256067"/>
            <a:ext cx="2984457" cy="1122652"/>
            <a:chOff x="366921" y="256067"/>
            <a:chExt cx="2984457" cy="112265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B13BFFC-A910-13F5-0BA2-0302C5FC856A}"/>
                </a:ext>
              </a:extLst>
            </p:cNvPr>
            <p:cNvSpPr/>
            <p:nvPr/>
          </p:nvSpPr>
          <p:spPr>
            <a:xfrm>
              <a:off x="366921" y="256067"/>
              <a:ext cx="2984457" cy="11226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6E375CC-2CB4-35DA-7723-8968ED22841D}"/>
                </a:ext>
              </a:extLst>
            </p:cNvPr>
            <p:cNvSpPr txBox="1"/>
            <p:nvPr/>
          </p:nvSpPr>
          <p:spPr>
            <a:xfrm>
              <a:off x="627134" y="309562"/>
              <a:ext cx="246403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/>
                <a:t>Testing</a:t>
              </a: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752AE04A-C0C4-62F3-AEBB-C80D37DDB5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4390" y="1738480"/>
            <a:ext cx="5601464" cy="449840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AB9D53C-3F50-17D2-8B3A-61D9CCBBD3D1}"/>
              </a:ext>
            </a:extLst>
          </p:cNvPr>
          <p:cNvSpPr txBox="1"/>
          <p:nvPr/>
        </p:nvSpPr>
        <p:spPr>
          <a:xfrm>
            <a:off x="5936181" y="1886907"/>
            <a:ext cx="6096000" cy="42473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"tag"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"skill"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"patterns"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"Do I need talent?"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"Can anyone do this?"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"Should I be artistic?"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"artistic"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],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b="0" dirty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"responses"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[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"Yes, you do need a little talent, patience, and an eye for color.  Plus good hand eye coordination would help."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]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B25007C-DBAE-09E7-328B-9E1960850246}"/>
              </a:ext>
            </a:extLst>
          </p:cNvPr>
          <p:cNvCxnSpPr>
            <a:cxnSpLocks/>
          </p:cNvCxnSpPr>
          <p:nvPr/>
        </p:nvCxnSpPr>
        <p:spPr>
          <a:xfrm>
            <a:off x="5706880" y="817393"/>
            <a:ext cx="1652900" cy="1243227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5B96801-D7D2-919D-B4D5-8748831D0267}"/>
              </a:ext>
            </a:extLst>
          </p:cNvPr>
          <p:cNvCxnSpPr>
            <a:cxnSpLocks/>
          </p:cNvCxnSpPr>
          <p:nvPr/>
        </p:nvCxnSpPr>
        <p:spPr>
          <a:xfrm flipH="1">
            <a:off x="2550017" y="817393"/>
            <a:ext cx="2986536" cy="312626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82BD419A-69E0-D0FB-9FBF-C965FBDA6F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2E939D4-5EC4-95D6-905C-5E80AC0A8785}"/>
              </a:ext>
            </a:extLst>
          </p:cNvPr>
          <p:cNvSpPr/>
          <p:nvPr/>
        </p:nvSpPr>
        <p:spPr>
          <a:xfrm>
            <a:off x="-1" y="3943657"/>
            <a:ext cx="5632175" cy="641221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930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11"/>
    </mc:Choice>
    <mc:Fallback xmlns="">
      <p:transition spd="slow" advTm="253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</TotalTime>
  <Words>1997</Words>
  <Application>Microsoft Office PowerPoint</Application>
  <PresentationFormat>Widescreen</PresentationFormat>
  <Paragraphs>234</Paragraphs>
  <Slides>11</Slides>
  <Notes>11</Notes>
  <HiddenSlides>0</HiddenSlides>
  <MMClips>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Kimberly Cable</dc:creator>
  <cp:lastModifiedBy>Kimberly Cable</cp:lastModifiedBy>
  <cp:revision>32</cp:revision>
  <dcterms:created xsi:type="dcterms:W3CDTF">2022-12-19T16:11:37Z</dcterms:created>
  <dcterms:modified xsi:type="dcterms:W3CDTF">2023-01-07T17:07:19Z</dcterms:modified>
</cp:coreProperties>
</file>

<file path=docProps/thumbnail.jpeg>
</file>